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5" r:id="rId2"/>
  </p:sldMasterIdLst>
  <p:notesMasterIdLst>
    <p:notesMasterId r:id="rId48"/>
  </p:notesMasterIdLst>
  <p:sldIdLst>
    <p:sldId id="301" r:id="rId3"/>
    <p:sldId id="257" r:id="rId4"/>
    <p:sldId id="258" r:id="rId5"/>
    <p:sldId id="298" r:id="rId6"/>
    <p:sldId id="259" r:id="rId7"/>
    <p:sldId id="260" r:id="rId8"/>
    <p:sldId id="261" r:id="rId9"/>
    <p:sldId id="262" r:id="rId10"/>
    <p:sldId id="263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302" r:id="rId45"/>
    <p:sldId id="299" r:id="rId46"/>
    <p:sldId id="300" r:id="rId47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9" autoAdjust="0"/>
    <p:restoredTop sz="89905" autoAdjust="0"/>
  </p:normalViewPr>
  <p:slideViewPr>
    <p:cSldViewPr snapToGrid="0">
      <p:cViewPr varScale="1">
        <p:scale>
          <a:sx n="13" d="100"/>
          <a:sy n="13" d="100"/>
        </p:scale>
        <p:origin x="-2216" y="-1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notesMaster" Target="notesMasters/notes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2C2A3B-6386-4C70-AC08-CF54255FDE65}" type="datetimeFigureOut">
              <a:rPr lang="id-ID" smtClean="0"/>
              <a:t>1/24/17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DB7FA4-0974-428F-80B1-2162D08AA42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72660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8630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smtClean="0"/>
              <a:t>*</a:t>
            </a:r>
            <a:r>
              <a:rPr lang="id-ID" baseline="0" dirty="0" smtClean="0"/>
              <a:t> </a:t>
            </a:r>
            <a:r>
              <a:rPr lang="id-ID" dirty="0" smtClean="0"/>
              <a:t>Kita tidak bisa membatalkan commit yang telah kita lakukan tetapi kita bisa memperbaikinya dengan melakukan commit pengganti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DB7FA4-0974-428F-80B1-2162D08AA422}" type="slidenum">
              <a:rPr lang="id-ID" smtClean="0"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2585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Proses</a:t>
            </a:r>
            <a:r>
              <a:rPr lang="id-ID" baseline="0" dirty="0" smtClean="0"/>
              <a:t> </a:t>
            </a:r>
            <a:r>
              <a:rPr lang="sv-SE" dirty="0" smtClean="0"/>
              <a:t>merging</a:t>
            </a:r>
            <a:r>
              <a:rPr lang="id-ID" baseline="0" dirty="0" smtClean="0"/>
              <a:t> </a:t>
            </a:r>
            <a:r>
              <a:rPr lang="sv-SE" dirty="0" smtClean="0"/>
              <a:t>adalah</a:t>
            </a:r>
            <a:r>
              <a:rPr lang="id-ID" baseline="0" dirty="0" smtClean="0"/>
              <a:t> </a:t>
            </a:r>
            <a:r>
              <a:rPr lang="sv-SE" dirty="0" smtClean="0"/>
              <a:t>proses satu arah dan hanya memperbarui</a:t>
            </a:r>
            <a:r>
              <a:rPr lang="id-ID" baseline="0" dirty="0" smtClean="0"/>
              <a:t> </a:t>
            </a:r>
            <a:r>
              <a:rPr lang="sv-SE" dirty="0" smtClean="0"/>
              <a:t>cabang di mana perintah git merge dijalankan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DB7FA4-0974-428F-80B1-2162D08AA422}" type="slidenum">
              <a:rPr lang="id-ID" smtClean="0"/>
              <a:t>28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94650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584200" y="5998280"/>
            <a:ext cx="3517899" cy="195439"/>
          </a:xfrm>
          <a:prstGeom prst="rect">
            <a:avLst/>
          </a:prstGeom>
          <a:solidFill>
            <a:srgbClr val="374F6C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17"/>
          <p:cNvSpPr/>
          <p:nvPr/>
        </p:nvSpPr>
        <p:spPr>
          <a:xfrm>
            <a:off x="1371600" y="1095837"/>
            <a:ext cx="7315200" cy="4394200"/>
          </a:xfrm>
          <a:prstGeom prst="rect">
            <a:avLst/>
          </a:prstGeom>
          <a:solidFill>
            <a:srgbClr val="374F6C">
              <a:alpha val="48627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Shape 18" descr="_83006385_code.jpg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584200" y="1476837"/>
            <a:ext cx="7874000" cy="4426141"/>
          </a:xfrm>
          <a:prstGeom prst="rect">
            <a:avLst/>
          </a:prstGeom>
          <a:solidFill>
            <a:srgbClr val="27384B"/>
          </a:solidFill>
          <a:ln>
            <a:noFill/>
          </a:ln>
        </p:spPr>
      </p:pic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5565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lt1"/>
              </a:buClr>
              <a:buFont typeface="Helvetica Neue"/>
              <a:buNone/>
              <a:defRPr sz="6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9CC47CE8-4CA7-4724-8BD8-9537BFF53B0E}" type="datetimeFigureOut">
              <a:rPr lang="id-ID" smtClean="0"/>
              <a:t>1/24/17</a:t>
            </a:fld>
            <a:endParaRPr lang="id-ID"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id-ID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fld id="{EF231469-48C2-4654-AE58-D5947A91FE1F}" type="slidenum">
              <a:rPr lang="id-ID" smtClean="0"/>
              <a:t>‹#›</a:t>
            </a:fld>
            <a:endParaRPr lang="id-ID"/>
          </a:p>
        </p:txBody>
      </p:sp>
      <p:pic>
        <p:nvPicPr>
          <p:cNvPr id="23" name="Shape 23" descr="bangsacerdas.png"/>
          <p:cNvPicPr preferRelativeResize="0"/>
          <p:nvPr/>
        </p:nvPicPr>
        <p:blipFill rotWithShape="1">
          <a:blip r:embed="rId3">
            <a:alphaModFix amt="73000"/>
          </a:blip>
          <a:srcRect/>
          <a:stretch/>
        </p:blipFill>
        <p:spPr>
          <a:xfrm>
            <a:off x="6553200" y="170805"/>
            <a:ext cx="2133599" cy="74675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24"/>
          <p:cNvSpPr txBox="1"/>
          <p:nvPr/>
        </p:nvSpPr>
        <p:spPr>
          <a:xfrm flipH="1">
            <a:off x="520509" y="5924153"/>
            <a:ext cx="3340100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Bangsacerdas institute</a:t>
            </a:r>
          </a:p>
        </p:txBody>
      </p:sp>
      <p:grpSp>
        <p:nvGrpSpPr>
          <p:cNvPr id="25" name="Shape 25"/>
          <p:cNvGrpSpPr/>
          <p:nvPr/>
        </p:nvGrpSpPr>
        <p:grpSpPr>
          <a:xfrm flipH="1">
            <a:off x="292100" y="370467"/>
            <a:ext cx="393700" cy="415394"/>
            <a:chOff x="8399118" y="274640"/>
            <a:chExt cx="477519" cy="415394"/>
          </a:xfrm>
        </p:grpSpPr>
        <p:sp>
          <p:nvSpPr>
            <p:cNvPr id="26" name="Shape 26"/>
            <p:cNvSpPr/>
            <p:nvPr/>
          </p:nvSpPr>
          <p:spPr>
            <a:xfrm>
              <a:off x="8399118" y="274640"/>
              <a:ext cx="431799" cy="53721"/>
            </a:xfrm>
            <a:prstGeom prst="rect">
              <a:avLst/>
            </a:prstGeom>
            <a:solidFill>
              <a:srgbClr val="27384B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Shape 27"/>
            <p:cNvSpPr/>
            <p:nvPr/>
          </p:nvSpPr>
          <p:spPr>
            <a:xfrm rot="5400000">
              <a:off x="8646081" y="459478"/>
              <a:ext cx="415393" cy="45718"/>
            </a:xfrm>
            <a:prstGeom prst="rect">
              <a:avLst/>
            </a:prstGeom>
            <a:solidFill>
              <a:srgbClr val="27384B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" name="Shape 28"/>
          <p:cNvGrpSpPr/>
          <p:nvPr/>
        </p:nvGrpSpPr>
        <p:grpSpPr>
          <a:xfrm rot="10800000" flipH="1">
            <a:off x="8458199" y="5876043"/>
            <a:ext cx="393700" cy="415394"/>
            <a:chOff x="8399118" y="274640"/>
            <a:chExt cx="477519" cy="415394"/>
          </a:xfrm>
        </p:grpSpPr>
        <p:sp>
          <p:nvSpPr>
            <p:cNvPr id="29" name="Shape 29"/>
            <p:cNvSpPr/>
            <p:nvPr/>
          </p:nvSpPr>
          <p:spPr>
            <a:xfrm>
              <a:off x="8399118" y="274640"/>
              <a:ext cx="431799" cy="53721"/>
            </a:xfrm>
            <a:prstGeom prst="rect">
              <a:avLst/>
            </a:prstGeom>
            <a:solidFill>
              <a:srgbClr val="27384B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Shape 30"/>
            <p:cNvSpPr/>
            <p:nvPr/>
          </p:nvSpPr>
          <p:spPr>
            <a:xfrm rot="5400000">
              <a:off x="8646081" y="459478"/>
              <a:ext cx="415393" cy="45718"/>
            </a:xfrm>
            <a:prstGeom prst="rect">
              <a:avLst/>
            </a:prstGeom>
            <a:solidFill>
              <a:srgbClr val="27384B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" name="Shape 31"/>
          <p:cNvSpPr txBox="1"/>
          <p:nvPr/>
        </p:nvSpPr>
        <p:spPr>
          <a:xfrm>
            <a:off x="685800" y="4010948"/>
            <a:ext cx="7556500" cy="14700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Helvetica Neue"/>
              <a:buNone/>
            </a:pPr>
            <a:r>
              <a:rPr lang="en-US" sz="2400" b="0" u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Bangsacerdas institute Batch 1 : 20 January 2017</a:t>
            </a:r>
          </a:p>
        </p:txBody>
      </p:sp>
    </p:spTree>
    <p:extLst>
      <p:ext uri="{BB962C8B-B14F-4D97-AF65-F5344CB8AC3E}">
        <p14:creationId xmlns:p14="http://schemas.microsoft.com/office/powerpoint/2010/main" val="833750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9CC47CE8-4CA7-4724-8BD8-9537BFF53B0E}" type="datetimeFigureOut">
              <a:rPr lang="id-ID" smtClean="0"/>
              <a:t>1/24/17</a:t>
            </a:fld>
            <a:endParaRPr lang="id-ID"/>
          </a:p>
        </p:txBody>
      </p:sp>
      <p:sp>
        <p:nvSpPr>
          <p:cNvPr id="93" name="Shape 9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id-ID"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fld id="{EF231469-48C2-4654-AE58-D5947A91FE1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88749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9CC47CE8-4CA7-4724-8BD8-9537BFF53B0E}" type="datetimeFigureOut">
              <a:rPr lang="id-ID" smtClean="0"/>
              <a:t>1/24/17</a:t>
            </a:fld>
            <a:endParaRPr lang="id-ID"/>
          </a:p>
        </p:txBody>
      </p:sp>
      <p:sp>
        <p:nvSpPr>
          <p:cNvPr id="99" name="Shape 9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id-ID"/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fld id="{EF231469-48C2-4654-AE58-D5947A91FE1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9772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584200" y="5998280"/>
            <a:ext cx="3517899" cy="195439"/>
          </a:xfrm>
          <a:prstGeom prst="rect">
            <a:avLst/>
          </a:prstGeom>
          <a:solidFill>
            <a:srgbClr val="374F6C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17"/>
          <p:cNvSpPr/>
          <p:nvPr/>
        </p:nvSpPr>
        <p:spPr>
          <a:xfrm>
            <a:off x="1371600" y="1095837"/>
            <a:ext cx="7315200" cy="4394200"/>
          </a:xfrm>
          <a:prstGeom prst="rect">
            <a:avLst/>
          </a:prstGeom>
          <a:solidFill>
            <a:srgbClr val="374F6C">
              <a:alpha val="48627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Shape 18" descr="_83006385_code.jpg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584200" y="1476837"/>
            <a:ext cx="7874000" cy="4426141"/>
          </a:xfrm>
          <a:prstGeom prst="rect">
            <a:avLst/>
          </a:prstGeom>
          <a:solidFill>
            <a:srgbClr val="27384B"/>
          </a:solidFill>
          <a:ln>
            <a:noFill/>
          </a:ln>
        </p:spPr>
      </p:pic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5565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lt1"/>
              </a:buClr>
              <a:buFont typeface="Helvetica Neue"/>
              <a:buNone/>
              <a:defRPr sz="6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" name="Shape 23" descr="bangsacerdas.png"/>
          <p:cNvPicPr preferRelativeResize="0"/>
          <p:nvPr/>
        </p:nvPicPr>
        <p:blipFill rotWithShape="1">
          <a:blip r:embed="rId3">
            <a:alphaModFix amt="73000"/>
          </a:blip>
          <a:srcRect/>
          <a:stretch/>
        </p:blipFill>
        <p:spPr>
          <a:xfrm>
            <a:off x="6553200" y="170805"/>
            <a:ext cx="2133599" cy="74675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24"/>
          <p:cNvSpPr txBox="1"/>
          <p:nvPr/>
        </p:nvSpPr>
        <p:spPr>
          <a:xfrm flipH="1">
            <a:off x="520509" y="5924153"/>
            <a:ext cx="3340100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Bangsacerdas institute</a:t>
            </a:r>
          </a:p>
        </p:txBody>
      </p:sp>
      <p:grpSp>
        <p:nvGrpSpPr>
          <p:cNvPr id="25" name="Shape 25"/>
          <p:cNvGrpSpPr/>
          <p:nvPr/>
        </p:nvGrpSpPr>
        <p:grpSpPr>
          <a:xfrm flipH="1">
            <a:off x="292100" y="370467"/>
            <a:ext cx="393700" cy="415394"/>
            <a:chOff x="8399118" y="274640"/>
            <a:chExt cx="477519" cy="415394"/>
          </a:xfrm>
        </p:grpSpPr>
        <p:sp>
          <p:nvSpPr>
            <p:cNvPr id="26" name="Shape 26"/>
            <p:cNvSpPr/>
            <p:nvPr/>
          </p:nvSpPr>
          <p:spPr>
            <a:xfrm>
              <a:off x="8399118" y="274640"/>
              <a:ext cx="431799" cy="53721"/>
            </a:xfrm>
            <a:prstGeom prst="rect">
              <a:avLst/>
            </a:prstGeom>
            <a:solidFill>
              <a:srgbClr val="27384B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Shape 27"/>
            <p:cNvSpPr/>
            <p:nvPr/>
          </p:nvSpPr>
          <p:spPr>
            <a:xfrm rot="5400000">
              <a:off x="8646081" y="459478"/>
              <a:ext cx="415393" cy="45718"/>
            </a:xfrm>
            <a:prstGeom prst="rect">
              <a:avLst/>
            </a:prstGeom>
            <a:solidFill>
              <a:srgbClr val="27384B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" name="Shape 28"/>
          <p:cNvGrpSpPr/>
          <p:nvPr/>
        </p:nvGrpSpPr>
        <p:grpSpPr>
          <a:xfrm rot="10800000" flipH="1">
            <a:off x="8458199" y="5876043"/>
            <a:ext cx="393700" cy="415394"/>
            <a:chOff x="8399118" y="274640"/>
            <a:chExt cx="477519" cy="415394"/>
          </a:xfrm>
        </p:grpSpPr>
        <p:sp>
          <p:nvSpPr>
            <p:cNvPr id="29" name="Shape 29"/>
            <p:cNvSpPr/>
            <p:nvPr/>
          </p:nvSpPr>
          <p:spPr>
            <a:xfrm>
              <a:off x="8399118" y="274640"/>
              <a:ext cx="431799" cy="53721"/>
            </a:xfrm>
            <a:prstGeom prst="rect">
              <a:avLst/>
            </a:prstGeom>
            <a:solidFill>
              <a:srgbClr val="27384B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Shape 30"/>
            <p:cNvSpPr/>
            <p:nvPr/>
          </p:nvSpPr>
          <p:spPr>
            <a:xfrm rot="5400000">
              <a:off x="8646081" y="459478"/>
              <a:ext cx="415393" cy="45718"/>
            </a:xfrm>
            <a:prstGeom prst="rect">
              <a:avLst/>
            </a:prstGeom>
            <a:solidFill>
              <a:srgbClr val="27384B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" name="Shape 31"/>
          <p:cNvSpPr txBox="1"/>
          <p:nvPr/>
        </p:nvSpPr>
        <p:spPr>
          <a:xfrm>
            <a:off x="685800" y="4010948"/>
            <a:ext cx="7556500" cy="14700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Helvetica Neue"/>
              <a:buNone/>
            </a:pPr>
            <a:r>
              <a:rPr lang="en-US" sz="2400" b="0" u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Bangsacerdas institute Batch 1 : 20 January 2017</a:t>
            </a:r>
          </a:p>
        </p:txBody>
      </p:sp>
    </p:spTree>
    <p:extLst>
      <p:ext uri="{BB962C8B-B14F-4D97-AF65-F5344CB8AC3E}">
        <p14:creationId xmlns:p14="http://schemas.microsoft.com/office/powerpoint/2010/main" val="2658509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199" y="274637"/>
            <a:ext cx="5562601" cy="15324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rgbClr val="27384B"/>
              </a:buClr>
              <a:buFont typeface="Helvetica Neue"/>
              <a:buNone/>
              <a:defRPr sz="4800" b="1" i="0" u="none" strike="noStrike" cap="none">
                <a:solidFill>
                  <a:srgbClr val="27384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2246656"/>
            <a:ext cx="8229600" cy="38795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5" name="Shape 35" descr="bangsacerdas.png"/>
          <p:cNvPicPr preferRelativeResize="0"/>
          <p:nvPr/>
        </p:nvPicPr>
        <p:blipFill rotWithShape="1">
          <a:blip r:embed="rId2">
            <a:alphaModFix amt="73000"/>
          </a:blip>
          <a:srcRect/>
          <a:stretch/>
        </p:blipFill>
        <p:spPr>
          <a:xfrm>
            <a:off x="6553200" y="544185"/>
            <a:ext cx="2133599" cy="74675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hape 36"/>
          <p:cNvSpPr txBox="1"/>
          <p:nvPr/>
        </p:nvSpPr>
        <p:spPr>
          <a:xfrm flipH="1">
            <a:off x="264158" y="6387644"/>
            <a:ext cx="2536229" cy="30777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Bangsacerdas Institute </a:t>
            </a:r>
          </a:p>
        </p:txBody>
      </p:sp>
      <p:grpSp>
        <p:nvGrpSpPr>
          <p:cNvPr id="37" name="Shape 37"/>
          <p:cNvGrpSpPr/>
          <p:nvPr/>
        </p:nvGrpSpPr>
        <p:grpSpPr>
          <a:xfrm>
            <a:off x="8399118" y="274640"/>
            <a:ext cx="477519" cy="415394"/>
            <a:chOff x="8399118" y="274640"/>
            <a:chExt cx="477519" cy="415394"/>
          </a:xfrm>
        </p:grpSpPr>
        <p:sp>
          <p:nvSpPr>
            <p:cNvPr id="38" name="Shape 38"/>
            <p:cNvSpPr/>
            <p:nvPr/>
          </p:nvSpPr>
          <p:spPr>
            <a:xfrm>
              <a:off x="8399118" y="274640"/>
              <a:ext cx="431799" cy="53721"/>
            </a:xfrm>
            <a:prstGeom prst="rect">
              <a:avLst/>
            </a:prstGeom>
            <a:solidFill>
              <a:srgbClr val="27384B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Shape 39"/>
            <p:cNvSpPr/>
            <p:nvPr/>
          </p:nvSpPr>
          <p:spPr>
            <a:xfrm rot="5400000">
              <a:off x="8646081" y="459478"/>
              <a:ext cx="415393" cy="45718"/>
            </a:xfrm>
            <a:prstGeom prst="rect">
              <a:avLst/>
            </a:prstGeom>
            <a:solidFill>
              <a:srgbClr val="27384B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" name="Shape 40"/>
          <p:cNvGrpSpPr/>
          <p:nvPr/>
        </p:nvGrpSpPr>
        <p:grpSpPr>
          <a:xfrm rot="10800000">
            <a:off x="218439" y="5894391"/>
            <a:ext cx="477519" cy="415394"/>
            <a:chOff x="8399118" y="274640"/>
            <a:chExt cx="477519" cy="415394"/>
          </a:xfrm>
        </p:grpSpPr>
        <p:sp>
          <p:nvSpPr>
            <p:cNvPr id="41" name="Shape 41"/>
            <p:cNvSpPr/>
            <p:nvPr/>
          </p:nvSpPr>
          <p:spPr>
            <a:xfrm>
              <a:off x="8399118" y="274640"/>
              <a:ext cx="431799" cy="53721"/>
            </a:xfrm>
            <a:prstGeom prst="rect">
              <a:avLst/>
            </a:prstGeom>
            <a:solidFill>
              <a:srgbClr val="27384B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Shape 42"/>
            <p:cNvSpPr/>
            <p:nvPr/>
          </p:nvSpPr>
          <p:spPr>
            <a:xfrm rot="5400000">
              <a:off x="8646081" y="459478"/>
              <a:ext cx="415393" cy="45718"/>
            </a:xfrm>
            <a:prstGeom prst="rect">
              <a:avLst/>
            </a:prstGeom>
            <a:solidFill>
              <a:srgbClr val="27384B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Shape 43"/>
          <p:cNvSpPr/>
          <p:nvPr/>
        </p:nvSpPr>
        <p:spPr>
          <a:xfrm>
            <a:off x="5798780" y="6371666"/>
            <a:ext cx="5200675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BFBFB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Bangsacerdas institute Batch</a:t>
            </a:r>
          </a:p>
        </p:txBody>
      </p:sp>
    </p:spTree>
    <p:extLst>
      <p:ext uri="{BB962C8B-B14F-4D97-AF65-F5344CB8AC3E}">
        <p14:creationId xmlns:p14="http://schemas.microsoft.com/office/powerpoint/2010/main" val="2026852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7186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93690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953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4729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109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2049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199" y="274637"/>
            <a:ext cx="5562601" cy="15324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27384B"/>
              </a:buClr>
              <a:buFont typeface="Helvetica Neue"/>
              <a:buNone/>
              <a:defRPr sz="4400" b="1" i="0" u="none" strike="noStrike" cap="none">
                <a:solidFill>
                  <a:srgbClr val="27384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2246656"/>
            <a:ext cx="8229600" cy="38795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35" name="Shape 35" descr="bangsacerdas.png"/>
          <p:cNvPicPr preferRelativeResize="0"/>
          <p:nvPr/>
        </p:nvPicPr>
        <p:blipFill rotWithShape="1">
          <a:blip r:embed="rId2">
            <a:alphaModFix amt="73000"/>
          </a:blip>
          <a:srcRect/>
          <a:stretch/>
        </p:blipFill>
        <p:spPr>
          <a:xfrm>
            <a:off x="6553200" y="544185"/>
            <a:ext cx="2133599" cy="74675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hape 36"/>
          <p:cNvSpPr txBox="1"/>
          <p:nvPr/>
        </p:nvSpPr>
        <p:spPr>
          <a:xfrm flipH="1">
            <a:off x="264158" y="6387644"/>
            <a:ext cx="2536229" cy="30777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Bangsacerdas Institute </a:t>
            </a:r>
          </a:p>
        </p:txBody>
      </p:sp>
      <p:grpSp>
        <p:nvGrpSpPr>
          <p:cNvPr id="37" name="Shape 37"/>
          <p:cNvGrpSpPr/>
          <p:nvPr/>
        </p:nvGrpSpPr>
        <p:grpSpPr>
          <a:xfrm>
            <a:off x="8399118" y="274640"/>
            <a:ext cx="477519" cy="415394"/>
            <a:chOff x="8399118" y="274640"/>
            <a:chExt cx="477519" cy="415394"/>
          </a:xfrm>
        </p:grpSpPr>
        <p:sp>
          <p:nvSpPr>
            <p:cNvPr id="38" name="Shape 38"/>
            <p:cNvSpPr/>
            <p:nvPr/>
          </p:nvSpPr>
          <p:spPr>
            <a:xfrm>
              <a:off x="8399118" y="274640"/>
              <a:ext cx="431799" cy="53721"/>
            </a:xfrm>
            <a:prstGeom prst="rect">
              <a:avLst/>
            </a:prstGeom>
            <a:solidFill>
              <a:srgbClr val="27384B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Shape 39"/>
            <p:cNvSpPr/>
            <p:nvPr/>
          </p:nvSpPr>
          <p:spPr>
            <a:xfrm rot="5400000">
              <a:off x="8646081" y="459478"/>
              <a:ext cx="415393" cy="45718"/>
            </a:xfrm>
            <a:prstGeom prst="rect">
              <a:avLst/>
            </a:prstGeom>
            <a:solidFill>
              <a:srgbClr val="27384B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" name="Shape 40"/>
          <p:cNvGrpSpPr/>
          <p:nvPr/>
        </p:nvGrpSpPr>
        <p:grpSpPr>
          <a:xfrm rot="10800000">
            <a:off x="218439" y="5894391"/>
            <a:ext cx="477519" cy="415394"/>
            <a:chOff x="8399118" y="274640"/>
            <a:chExt cx="477519" cy="415394"/>
          </a:xfrm>
        </p:grpSpPr>
        <p:sp>
          <p:nvSpPr>
            <p:cNvPr id="41" name="Shape 41"/>
            <p:cNvSpPr/>
            <p:nvPr/>
          </p:nvSpPr>
          <p:spPr>
            <a:xfrm>
              <a:off x="8399118" y="274640"/>
              <a:ext cx="431799" cy="53721"/>
            </a:xfrm>
            <a:prstGeom prst="rect">
              <a:avLst/>
            </a:prstGeom>
            <a:solidFill>
              <a:srgbClr val="27384B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Shape 42"/>
            <p:cNvSpPr/>
            <p:nvPr/>
          </p:nvSpPr>
          <p:spPr>
            <a:xfrm rot="5400000">
              <a:off x="8646081" y="459478"/>
              <a:ext cx="415393" cy="45718"/>
            </a:xfrm>
            <a:prstGeom prst="rect">
              <a:avLst/>
            </a:prstGeom>
            <a:solidFill>
              <a:srgbClr val="27384B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Shape 43"/>
          <p:cNvSpPr/>
          <p:nvPr/>
        </p:nvSpPr>
        <p:spPr>
          <a:xfrm>
            <a:off x="5798780" y="6371666"/>
            <a:ext cx="5200675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BFBFB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Bangsacerdas institute Batch</a:t>
            </a:r>
          </a:p>
        </p:txBody>
      </p:sp>
    </p:spTree>
    <p:extLst>
      <p:ext uri="{BB962C8B-B14F-4D97-AF65-F5344CB8AC3E}">
        <p14:creationId xmlns:p14="http://schemas.microsoft.com/office/powerpoint/2010/main" val="2707845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6576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2213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9599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9CC47CE8-4CA7-4724-8BD8-9537BFF53B0E}" type="datetimeFigureOut">
              <a:rPr lang="id-ID" smtClean="0"/>
              <a:t>1/24/17</a:t>
            </a:fld>
            <a:endParaRPr lang="id-ID"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id-ID"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fld id="{EF231469-48C2-4654-AE58-D5947A91FE1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79962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4" name="Shape 5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9CC47CE8-4CA7-4724-8BD8-9537BFF53B0E}" type="datetimeFigureOut">
              <a:rPr lang="id-ID" smtClean="0"/>
              <a:t>1/24/17</a:t>
            </a:fld>
            <a:endParaRPr lang="id-ID"/>
          </a:p>
        </p:txBody>
      </p:sp>
      <p:sp>
        <p:nvSpPr>
          <p:cNvPr id="55" name="Shape 5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id-ID"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fld id="{EF231469-48C2-4654-AE58-D5947A91FE1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47369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2" name="Shape 62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9CC47CE8-4CA7-4724-8BD8-9537BFF53B0E}" type="datetimeFigureOut">
              <a:rPr lang="id-ID" smtClean="0"/>
              <a:t>1/24/17</a:t>
            </a:fld>
            <a:endParaRPr lang="id-ID"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id-ID"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fld id="{EF231469-48C2-4654-AE58-D5947A91FE1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82537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9CC47CE8-4CA7-4724-8BD8-9537BFF53B0E}" type="datetimeFigureOut">
              <a:rPr lang="id-ID" smtClean="0"/>
              <a:t>1/24/17</a:t>
            </a:fld>
            <a:endParaRPr lang="id-ID"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id-ID"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fld id="{EF231469-48C2-4654-AE58-D5947A91FE1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38887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9CC47CE8-4CA7-4724-8BD8-9537BFF53B0E}" type="datetimeFigureOut">
              <a:rPr lang="id-ID" smtClean="0"/>
              <a:t>1/24/17</a:t>
            </a:fld>
            <a:endParaRPr lang="id-ID"/>
          </a:p>
        </p:txBody>
      </p:sp>
      <p:sp>
        <p:nvSpPr>
          <p:cNvPr id="73" name="Shape 7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id-ID"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fld id="{EF231469-48C2-4654-AE58-D5947A91FE1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00021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9" name="Shape 7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9CC47CE8-4CA7-4724-8BD8-9537BFF53B0E}" type="datetimeFigureOut">
              <a:rPr lang="id-ID" smtClean="0"/>
              <a:t>1/24/17</a:t>
            </a:fld>
            <a:endParaRPr lang="id-ID"/>
          </a:p>
        </p:txBody>
      </p:sp>
      <p:sp>
        <p:nvSpPr>
          <p:cNvPr id="80" name="Shape 8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id-ID"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fld id="{EF231469-48C2-4654-AE58-D5947A91FE1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72289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9CC47CE8-4CA7-4724-8BD8-9537BFF53B0E}" type="datetimeFigureOut">
              <a:rPr lang="id-ID" smtClean="0"/>
              <a:t>1/24/17</a:t>
            </a:fld>
            <a:endParaRPr lang="id-ID"/>
          </a:p>
        </p:txBody>
      </p:sp>
      <p:sp>
        <p:nvSpPr>
          <p:cNvPr id="87" name="Shape 8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id-ID"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fld id="{EF231469-48C2-4654-AE58-D5947A91FE1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77975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9CC47CE8-4CA7-4724-8BD8-9537BFF53B0E}" type="datetimeFigureOut">
              <a:rPr lang="id-ID" smtClean="0"/>
              <a:t>1/24/17</a:t>
            </a:fld>
            <a:endParaRPr lang="id-ID"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id-ID"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fld id="{EF231469-48C2-4654-AE58-D5947A91FE1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1086784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828803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-scm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556500" cy="14700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Helvetica Neue"/>
              <a:buNone/>
            </a:pPr>
            <a:r>
              <a:rPr lang="id-ID" sz="6600" b="0" i="0" u="none" strike="noStrike" cap="none" dirty="0" smtClean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Git</a:t>
            </a:r>
            <a:endParaRPr lang="en-US" sz="6600" b="0" i="0" u="none" strike="noStrike" cap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58731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Konfigurasi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id-ID" dirty="0" smtClean="0"/>
              <a:t>Global</a:t>
            </a:r>
          </a:p>
          <a:p>
            <a:pPr marL="273050" lvl="1" indent="0">
              <a:buNone/>
            </a:pPr>
            <a:r>
              <a:rPr lang="id-ID" dirty="0" smtClean="0"/>
              <a:t>git </a:t>
            </a:r>
            <a:r>
              <a:rPr lang="id-ID" dirty="0"/>
              <a:t>config --global user.name </a:t>
            </a:r>
            <a:r>
              <a:rPr lang="id-ID" dirty="0" smtClean="0"/>
              <a:t>“Nama Anda”</a:t>
            </a:r>
            <a:endParaRPr lang="id-ID" dirty="0"/>
          </a:p>
          <a:p>
            <a:pPr marL="273050" lvl="1" indent="0">
              <a:buNone/>
            </a:pPr>
            <a:r>
              <a:rPr lang="id-ID" dirty="0" smtClean="0"/>
              <a:t>git </a:t>
            </a:r>
            <a:r>
              <a:rPr lang="id-ID" dirty="0"/>
              <a:t>config --global user.email </a:t>
            </a:r>
            <a:r>
              <a:rPr lang="id-ID" dirty="0" smtClean="0"/>
              <a:t>“email@domain.com”</a:t>
            </a:r>
          </a:p>
          <a:p>
            <a:pPr marL="273050" lvl="1" indent="0">
              <a:buNone/>
            </a:pPr>
            <a:endParaRPr lang="id-ID" dirty="0" smtClean="0"/>
          </a:p>
          <a:p>
            <a:pPr marL="231775" lvl="1" indent="-231775">
              <a:buFont typeface="Arial" panose="020B0604020202020204" pitchFamily="34" charset="0"/>
              <a:buChar char="•"/>
            </a:pPr>
            <a:r>
              <a:rPr lang="id-ID" sz="2800" dirty="0" smtClean="0"/>
              <a:t>Lokal</a:t>
            </a:r>
          </a:p>
          <a:p>
            <a:pPr marL="273050" lvl="1" indent="0">
              <a:buNone/>
            </a:pPr>
            <a:r>
              <a:rPr lang="id-ID" dirty="0" smtClean="0"/>
              <a:t>git </a:t>
            </a:r>
            <a:r>
              <a:rPr lang="id-ID" dirty="0"/>
              <a:t>config </a:t>
            </a:r>
            <a:r>
              <a:rPr lang="id-ID" dirty="0" smtClean="0"/>
              <a:t>user.name </a:t>
            </a:r>
            <a:r>
              <a:rPr lang="id-ID" dirty="0"/>
              <a:t>“Nama Anda”</a:t>
            </a:r>
          </a:p>
          <a:p>
            <a:pPr marL="273050" lvl="1" indent="0">
              <a:buNone/>
            </a:pPr>
            <a:r>
              <a:rPr lang="id-ID" dirty="0" smtClean="0"/>
              <a:t>git </a:t>
            </a:r>
            <a:r>
              <a:rPr lang="id-ID" dirty="0"/>
              <a:t>config </a:t>
            </a:r>
            <a:r>
              <a:rPr lang="id-ID" dirty="0" smtClean="0"/>
              <a:t>user.email </a:t>
            </a:r>
            <a:r>
              <a:rPr lang="id-ID" dirty="0"/>
              <a:t>“email@domain.com”</a:t>
            </a:r>
          </a:p>
        </p:txBody>
      </p:sp>
    </p:spTree>
    <p:extLst>
      <p:ext uri="{BB962C8B-B14F-4D97-AF65-F5344CB8AC3E}">
        <p14:creationId xmlns:p14="http://schemas.microsoft.com/office/powerpoint/2010/main" val="2938243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Default Editor</a:t>
            </a:r>
            <a:endParaRPr lang="id-ID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624013" y="1704975"/>
            <a:ext cx="589597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701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Perintah-perintah Dasar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95980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28650" y="546265"/>
            <a:ext cx="7886700" cy="5630698"/>
          </a:xfrm>
        </p:spPr>
        <p:txBody>
          <a:bodyPr/>
          <a:lstStyle/>
          <a:p>
            <a:r>
              <a:rPr lang="id-ID" dirty="0" smtClean="0"/>
              <a:t>Membuat Repository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id-ID" dirty="0" smtClean="0"/>
              <a:t>git init</a:t>
            </a:r>
          </a:p>
          <a:p>
            <a:endParaRPr lang="id-ID" dirty="0" smtClean="0"/>
          </a:p>
          <a:p>
            <a:r>
              <a:rPr lang="id-ID" dirty="0" smtClean="0"/>
              <a:t>Commit</a:t>
            </a:r>
          </a:p>
          <a:p>
            <a:pPr lvl="1"/>
            <a:endParaRPr lang="id-ID" dirty="0" smtClean="0"/>
          </a:p>
          <a:p>
            <a:pPr lvl="1"/>
            <a:endParaRPr lang="id-ID" dirty="0"/>
          </a:p>
          <a:p>
            <a:pPr lvl="1"/>
            <a:endParaRPr lang="id-ID" dirty="0" smtClean="0"/>
          </a:p>
          <a:p>
            <a:pPr lvl="1"/>
            <a:endParaRPr lang="id-ID" dirty="0"/>
          </a:p>
          <a:p>
            <a:pPr lvl="1"/>
            <a:endParaRPr lang="id-ID" dirty="0" smtClean="0"/>
          </a:p>
          <a:p>
            <a:pPr lvl="1"/>
            <a:endParaRPr lang="id-ID" dirty="0"/>
          </a:p>
          <a:p>
            <a:pPr lvl="1"/>
            <a:endParaRPr lang="id-ID" dirty="0" smtClean="0"/>
          </a:p>
          <a:p>
            <a:endParaRPr lang="id-ID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37" y="3091233"/>
            <a:ext cx="473392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91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781550" y="3097213"/>
            <a:ext cx="4362450" cy="3590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38" y="466416"/>
            <a:ext cx="544830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62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28650" y="546265"/>
            <a:ext cx="7886700" cy="5630698"/>
          </a:xfrm>
        </p:spPr>
        <p:txBody>
          <a:bodyPr/>
          <a:lstStyle/>
          <a:p>
            <a:r>
              <a:rPr lang="id-ID" dirty="0" smtClean="0"/>
              <a:t>Membatalkan staging</a:t>
            </a:r>
          </a:p>
          <a:p>
            <a:endParaRPr lang="id-ID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1480722"/>
            <a:ext cx="546735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40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28650" y="546265"/>
            <a:ext cx="7886700" cy="5630698"/>
          </a:xfrm>
        </p:spPr>
        <p:txBody>
          <a:bodyPr>
            <a:normAutofit fontScale="62500" lnSpcReduction="20000"/>
          </a:bodyPr>
          <a:lstStyle/>
          <a:p>
            <a:r>
              <a:rPr lang="id-ID" dirty="0" smtClean="0"/>
              <a:t>Membatalkan commit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id-ID" dirty="0"/>
              <a:t>git commit --amend</a:t>
            </a:r>
            <a:endParaRPr lang="id-ID" dirty="0" smtClean="0"/>
          </a:p>
          <a:p>
            <a:r>
              <a:rPr lang="id-ID" dirty="0" smtClean="0"/>
              <a:t>Log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id-ID" dirty="0" smtClean="0"/>
              <a:t>git log</a:t>
            </a:r>
          </a:p>
          <a:p>
            <a:pPr lvl="1"/>
            <a:endParaRPr lang="id-ID" dirty="0"/>
          </a:p>
          <a:p>
            <a:pPr lvl="1"/>
            <a:endParaRPr lang="id-ID" dirty="0" smtClean="0"/>
          </a:p>
          <a:p>
            <a:pPr lvl="1"/>
            <a:endParaRPr lang="id-ID" dirty="0"/>
          </a:p>
          <a:p>
            <a:pPr lvl="1"/>
            <a:endParaRPr lang="id-ID" dirty="0" smtClean="0"/>
          </a:p>
          <a:p>
            <a:pPr lvl="1"/>
            <a:endParaRPr lang="id-ID" dirty="0"/>
          </a:p>
          <a:p>
            <a:pPr lvl="1"/>
            <a:endParaRPr lang="id-ID" dirty="0" smtClean="0"/>
          </a:p>
          <a:p>
            <a:pPr lvl="1"/>
            <a:endParaRPr lang="id-ID" dirty="0" smtClean="0"/>
          </a:p>
          <a:p>
            <a:pPr lvl="1"/>
            <a:endParaRPr lang="id-ID" dirty="0"/>
          </a:p>
          <a:p>
            <a:pPr lvl="1"/>
            <a:endParaRPr lang="id-ID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id-ID" dirty="0" smtClean="0"/>
              <a:t>git log --oneline</a:t>
            </a:r>
            <a:endParaRPr lang="id-ID" dirty="0"/>
          </a:p>
          <a:p>
            <a:pPr lvl="1"/>
            <a:endParaRPr lang="id-ID" dirty="0" smtClean="0"/>
          </a:p>
          <a:p>
            <a:endParaRPr lang="id-ID" dirty="0"/>
          </a:p>
          <a:p>
            <a:endParaRPr lang="id-ID" dirty="0" smtClean="0"/>
          </a:p>
          <a:p>
            <a:r>
              <a:rPr lang="id-ID" dirty="0" smtClean="0"/>
              <a:t>gitk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299" y="1866055"/>
            <a:ext cx="6143625" cy="2305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299" y="4830009"/>
            <a:ext cx="32480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84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Menangani File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57200" y="1534332"/>
            <a:ext cx="8229600" cy="4591831"/>
          </a:xfrm>
        </p:spPr>
        <p:txBody>
          <a:bodyPr/>
          <a:lstStyle/>
          <a:p>
            <a:r>
              <a:rPr lang="id-ID" dirty="0" smtClean="0"/>
              <a:t>Unstaged files</a:t>
            </a:r>
          </a:p>
          <a:p>
            <a:pPr lvl="1"/>
            <a:endParaRPr lang="id-ID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08" y="2313334"/>
            <a:ext cx="5448300" cy="2019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633" y="3711922"/>
            <a:ext cx="543877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8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28650" y="556591"/>
            <a:ext cx="7886700" cy="5620372"/>
          </a:xfrm>
        </p:spPr>
        <p:txBody>
          <a:bodyPr/>
          <a:lstStyle/>
          <a:p>
            <a:r>
              <a:rPr lang="id-ID" dirty="0" smtClean="0"/>
              <a:t>Staged files</a:t>
            </a:r>
          </a:p>
          <a:p>
            <a:pPr lvl="1"/>
            <a:endParaRPr lang="id-ID" dirty="0" smtClean="0"/>
          </a:p>
          <a:p>
            <a:pPr lvl="1"/>
            <a:endParaRPr lang="id-ID" dirty="0"/>
          </a:p>
          <a:p>
            <a:pPr lvl="1"/>
            <a:endParaRPr lang="id-ID" dirty="0" smtClean="0"/>
          </a:p>
          <a:p>
            <a:pPr lvl="1"/>
            <a:endParaRPr lang="id-ID" dirty="0"/>
          </a:p>
          <a:p>
            <a:pPr lvl="1"/>
            <a:endParaRPr lang="id-ID" dirty="0" smtClean="0"/>
          </a:p>
          <a:p>
            <a:pPr lvl="1"/>
            <a:endParaRPr lang="id-ID" dirty="0"/>
          </a:p>
          <a:p>
            <a:r>
              <a:rPr lang="id-ID" dirty="0"/>
              <a:t>Committed </a:t>
            </a:r>
            <a:r>
              <a:rPr lang="id-ID" dirty="0" smtClean="0"/>
              <a:t>files</a:t>
            </a:r>
          </a:p>
          <a:p>
            <a:endParaRPr lang="id-ID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7" y="1400896"/>
            <a:ext cx="5457825" cy="2171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87" y="3986937"/>
            <a:ext cx="543877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62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28650" y="556591"/>
            <a:ext cx="7886700" cy="5620372"/>
          </a:xfrm>
        </p:spPr>
        <p:txBody>
          <a:bodyPr/>
          <a:lstStyle/>
          <a:p>
            <a:r>
              <a:rPr lang="id-ID" dirty="0" smtClean="0"/>
              <a:t>Membandingkan dua file</a:t>
            </a:r>
          </a:p>
          <a:p>
            <a:pPr lvl="1"/>
            <a:endParaRPr lang="id-ID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1864515"/>
            <a:ext cx="546735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74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Bahasan Materi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smtClean="0"/>
              <a:t>Intro</a:t>
            </a:r>
          </a:p>
          <a:p>
            <a:r>
              <a:rPr lang="id-ID" dirty="0" smtClean="0"/>
              <a:t>Instalasi</a:t>
            </a:r>
          </a:p>
          <a:p>
            <a:r>
              <a:rPr lang="id-ID" dirty="0" smtClean="0"/>
              <a:t>Perintah-perintah Dasar</a:t>
            </a:r>
          </a:p>
          <a:p>
            <a:r>
              <a:rPr lang="id-ID" dirty="0" smtClean="0"/>
              <a:t>Shared Repository</a:t>
            </a:r>
          </a:p>
          <a:p>
            <a:r>
              <a:rPr lang="id-ID" dirty="0" smtClean="0"/>
              <a:t>Hosting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06046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Membatalkan Modifikasi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sz="2400" dirty="0" smtClean="0"/>
              <a:t>Hard Reset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id-ID" sz="2000" dirty="0" smtClean="0"/>
              <a:t>git </a:t>
            </a:r>
            <a:r>
              <a:rPr lang="id-ID" sz="2000" dirty="0"/>
              <a:t>checkout -- </a:t>
            </a:r>
            <a:r>
              <a:rPr lang="id-ID" sz="2000" dirty="0" smtClean="0"/>
              <a:t>File_A</a:t>
            </a:r>
          </a:p>
          <a:p>
            <a:endParaRPr lang="id-ID" sz="2400" dirty="0" smtClean="0"/>
          </a:p>
          <a:p>
            <a:r>
              <a:rPr lang="id-ID" sz="2400" dirty="0" smtClean="0"/>
              <a:t>Soft Reset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 err="1"/>
              <a:t>git</a:t>
            </a:r>
            <a:r>
              <a:rPr lang="en-US" sz="2000" dirty="0"/>
              <a:t> reset HEAD </a:t>
            </a:r>
            <a:r>
              <a:rPr lang="en-US" sz="2000" dirty="0" err="1"/>
              <a:t>File_A</a:t>
            </a: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 err="1" smtClean="0"/>
              <a:t>git</a:t>
            </a:r>
            <a:r>
              <a:rPr lang="en-US" sz="2000" dirty="0" smtClean="0"/>
              <a:t> </a:t>
            </a:r>
            <a:r>
              <a:rPr lang="en-US" sz="2000" dirty="0"/>
              <a:t>checkout -- </a:t>
            </a:r>
            <a:r>
              <a:rPr lang="en-US" sz="2000" dirty="0" err="1" smtClean="0"/>
              <a:t>File_A</a:t>
            </a:r>
            <a:endParaRPr lang="id-ID" sz="2000" dirty="0" smtClean="0"/>
          </a:p>
          <a:p>
            <a:endParaRPr lang="id-ID" sz="2400" dirty="0" smtClean="0"/>
          </a:p>
          <a:p>
            <a:r>
              <a:rPr lang="id-ID" sz="2400" dirty="0" smtClean="0"/>
              <a:t>Hard </a:t>
            </a:r>
            <a:r>
              <a:rPr lang="id-ID" sz="2400" dirty="0"/>
              <a:t>Reset Working </a:t>
            </a:r>
            <a:r>
              <a:rPr lang="id-ID" sz="2400" dirty="0" smtClean="0"/>
              <a:t>copy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id-ID" sz="2000" dirty="0"/>
              <a:t>git reset --hard</a:t>
            </a:r>
          </a:p>
        </p:txBody>
      </p:sp>
    </p:spTree>
    <p:extLst>
      <p:ext uri="{BB962C8B-B14F-4D97-AF65-F5344CB8AC3E}">
        <p14:creationId xmlns:p14="http://schemas.microsoft.com/office/powerpoint/2010/main" val="818101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95925" cy="3619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539" t="3035"/>
          <a:stretch/>
        </p:blipFill>
        <p:spPr>
          <a:xfrm>
            <a:off x="3564835" y="3246783"/>
            <a:ext cx="5579165" cy="361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72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28650" y="556591"/>
            <a:ext cx="7886700" cy="5620372"/>
          </a:xfrm>
        </p:spPr>
        <p:txBody>
          <a:bodyPr/>
          <a:lstStyle/>
          <a:p>
            <a:r>
              <a:rPr lang="id-ID" dirty="0"/>
              <a:t>Berpindah Versi </a:t>
            </a:r>
            <a:endParaRPr lang="id-ID" dirty="0" smtClean="0"/>
          </a:p>
          <a:p>
            <a:pPr lvl="1"/>
            <a:endParaRPr lang="id-ID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id-ID" dirty="0" smtClean="0"/>
              <a:t>git </a:t>
            </a:r>
            <a:r>
              <a:rPr lang="id-ID" dirty="0"/>
              <a:t>reset </a:t>
            </a:r>
            <a:r>
              <a:rPr lang="id-ID" dirty="0" smtClean="0"/>
              <a:t>&lt;id-commit&gt;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id-ID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id-ID" dirty="0"/>
              <a:t>git </a:t>
            </a:r>
            <a:r>
              <a:rPr lang="id-ID" dirty="0" smtClean="0"/>
              <a:t>log --oneline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id-ID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id-ID" dirty="0"/>
              <a:t>git reset &lt;id-commit&gt;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id-ID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id-ID" dirty="0" smtClean="0"/>
              <a:t>git </a:t>
            </a:r>
            <a:r>
              <a:rPr lang="id-ID" dirty="0"/>
              <a:t>log --oneline</a:t>
            </a:r>
          </a:p>
          <a:p>
            <a:pPr lvl="1"/>
            <a:endParaRPr lang="id-ID" dirty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45623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Branching &amp; </a:t>
            </a:r>
            <a:r>
              <a:rPr lang="id-ID" dirty="0" smtClean="0"/>
              <a:t>Merging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 smtClean="0"/>
          </a:p>
          <a:p>
            <a:endParaRPr lang="id-ID" dirty="0"/>
          </a:p>
          <a:p>
            <a:endParaRPr lang="id-ID" dirty="0" smtClean="0"/>
          </a:p>
          <a:p>
            <a:r>
              <a:rPr lang="id-ID" dirty="0" smtClean="0"/>
              <a:t>Membuat Branch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id-ID" dirty="0"/>
              <a:t>git branch </a:t>
            </a:r>
            <a:r>
              <a:rPr lang="id-ID" dirty="0" smtClean="0"/>
              <a:t>&lt;nama branch&gt;</a:t>
            </a:r>
          </a:p>
          <a:p>
            <a:r>
              <a:rPr lang="id-ID" dirty="0" smtClean="0"/>
              <a:t>Melihat Branch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id-ID" dirty="0"/>
              <a:t>git branch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354330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56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28650" y="556591"/>
            <a:ext cx="7886700" cy="5620372"/>
          </a:xfrm>
        </p:spPr>
        <p:txBody>
          <a:bodyPr>
            <a:normAutofit fontScale="92500" lnSpcReduction="10000"/>
          </a:bodyPr>
          <a:lstStyle/>
          <a:p>
            <a:r>
              <a:rPr lang="id-ID" sz="3600" dirty="0" smtClean="0"/>
              <a:t>Berpindah Branch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id-ID" sz="3200" dirty="0"/>
              <a:t>git checkout &lt;nama branch</a:t>
            </a:r>
            <a:r>
              <a:rPr lang="id-ID" sz="3200" dirty="0" smtClean="0"/>
              <a:t>&gt;</a:t>
            </a:r>
          </a:p>
          <a:p>
            <a:pPr lvl="1"/>
            <a:endParaRPr lang="id-ID" sz="3200" dirty="0"/>
          </a:p>
          <a:p>
            <a:r>
              <a:rPr lang="id-ID" sz="3600" dirty="0" smtClean="0"/>
              <a:t>B</a:t>
            </a:r>
            <a:r>
              <a:rPr lang="de-DE" sz="3600" dirty="0" smtClean="0"/>
              <a:t>embuat</a:t>
            </a:r>
            <a:r>
              <a:rPr lang="id-ID" sz="3600" dirty="0" smtClean="0"/>
              <a:t> </a:t>
            </a:r>
            <a:r>
              <a:rPr lang="de-DE" sz="3600" dirty="0" smtClean="0"/>
              <a:t>branch</a:t>
            </a:r>
            <a:r>
              <a:rPr lang="id-ID" sz="3600" dirty="0" smtClean="0"/>
              <a:t> </a:t>
            </a:r>
            <a:r>
              <a:rPr lang="de-DE" sz="3600" dirty="0" smtClean="0"/>
              <a:t>baru</a:t>
            </a:r>
            <a:r>
              <a:rPr lang="id-ID" sz="3600" dirty="0" smtClean="0"/>
              <a:t> </a:t>
            </a:r>
            <a:r>
              <a:rPr lang="de-DE" sz="3600" dirty="0" smtClean="0"/>
              <a:t>dan</a:t>
            </a:r>
            <a:r>
              <a:rPr lang="id-ID" sz="3600" dirty="0" smtClean="0"/>
              <a:t> </a:t>
            </a:r>
            <a:r>
              <a:rPr lang="de-DE" sz="3600" dirty="0" smtClean="0"/>
              <a:t>langsung</a:t>
            </a:r>
            <a:r>
              <a:rPr lang="id-ID" sz="3600" dirty="0" smtClean="0"/>
              <a:t> </a:t>
            </a:r>
            <a:r>
              <a:rPr lang="de-DE" sz="3600" dirty="0" smtClean="0"/>
              <a:t>berpindah</a:t>
            </a:r>
            <a:endParaRPr lang="id-ID" sz="36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id-ID" sz="3200" dirty="0"/>
              <a:t>git checkout -b &lt;nama branch</a:t>
            </a:r>
            <a:r>
              <a:rPr lang="id-ID" sz="3200" dirty="0" smtClean="0"/>
              <a:t>&gt;</a:t>
            </a:r>
          </a:p>
          <a:p>
            <a:pPr lvl="1"/>
            <a:endParaRPr lang="id-ID" sz="3200" dirty="0"/>
          </a:p>
          <a:p>
            <a:r>
              <a:rPr lang="id-ID" sz="3600" dirty="0" smtClean="0"/>
              <a:t>M</a:t>
            </a:r>
            <a:r>
              <a:rPr lang="en-US" sz="3600" dirty="0" err="1" smtClean="0"/>
              <a:t>embuat</a:t>
            </a:r>
            <a:r>
              <a:rPr lang="en-US" sz="3600" dirty="0" smtClean="0"/>
              <a:t> </a:t>
            </a:r>
            <a:r>
              <a:rPr lang="en-US" sz="3600" dirty="0"/>
              <a:t>child branch </a:t>
            </a:r>
            <a:r>
              <a:rPr lang="en-US" sz="3600" dirty="0" err="1"/>
              <a:t>dari</a:t>
            </a:r>
            <a:r>
              <a:rPr lang="en-US" sz="3600" dirty="0"/>
              <a:t> branch </a:t>
            </a:r>
            <a:r>
              <a:rPr lang="en-US" sz="3600" dirty="0" err="1" smtClean="0"/>
              <a:t>manapun</a:t>
            </a:r>
            <a:endParaRPr lang="id-ID" sz="36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id-ID" sz="3200" dirty="0"/>
              <a:t>git checkout parent-branch -b branch-baru</a:t>
            </a:r>
          </a:p>
        </p:txBody>
      </p:sp>
    </p:spTree>
    <p:extLst>
      <p:ext uri="{BB962C8B-B14F-4D97-AF65-F5344CB8AC3E}">
        <p14:creationId xmlns:p14="http://schemas.microsoft.com/office/powerpoint/2010/main" val="1154330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Berpindah Branch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 smtClean="0"/>
          </a:p>
          <a:p>
            <a:endParaRPr lang="id-ID" dirty="0"/>
          </a:p>
          <a:p>
            <a:endParaRPr lang="id-ID" dirty="0" smtClean="0"/>
          </a:p>
          <a:p>
            <a:endParaRPr lang="id-ID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16050"/>
            <a:ext cx="5448300" cy="819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461420"/>
            <a:ext cx="3476625" cy="1200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786981"/>
            <a:ext cx="5495925" cy="838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4798046"/>
            <a:ext cx="3305175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066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02754" y="563010"/>
            <a:ext cx="5448300" cy="3420720"/>
            <a:chOff x="502754" y="563010"/>
            <a:chExt cx="5448300" cy="342072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t="22503"/>
            <a:stretch/>
          </p:blipFill>
          <p:spPr>
            <a:xfrm>
              <a:off x="502754" y="3710610"/>
              <a:ext cx="5448300" cy="27312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b="3657"/>
            <a:stretch/>
          </p:blipFill>
          <p:spPr>
            <a:xfrm>
              <a:off x="507517" y="563010"/>
              <a:ext cx="5438775" cy="31475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5088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Upstream Branch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57200" y="1549832"/>
            <a:ext cx="8229600" cy="4576332"/>
          </a:xfrm>
        </p:spPr>
        <p:txBody>
          <a:bodyPr/>
          <a:lstStyle/>
          <a:p>
            <a:r>
              <a:rPr lang="id-ID" dirty="0" smtClean="0"/>
              <a:t>Kita </a:t>
            </a:r>
            <a:r>
              <a:rPr lang="id-ID" dirty="0"/>
              <a:t>perlu menentukan </a:t>
            </a:r>
            <a:r>
              <a:rPr lang="id-ID" i="1" dirty="0"/>
              <a:t>upstream branch</a:t>
            </a:r>
            <a:r>
              <a:rPr lang="id-ID" dirty="0"/>
              <a:t> yaitu branch dari mana </a:t>
            </a:r>
            <a:r>
              <a:rPr lang="id-ID" dirty="0" smtClean="0"/>
              <a:t>file-file </a:t>
            </a:r>
            <a:r>
              <a:rPr lang="id-ID" dirty="0"/>
              <a:t>tersebut </a:t>
            </a:r>
            <a:r>
              <a:rPr lang="id-ID" dirty="0" smtClean="0"/>
              <a:t>berasal</a:t>
            </a:r>
          </a:p>
          <a:p>
            <a:endParaRPr lang="id-ID" dirty="0"/>
          </a:p>
          <a:p>
            <a:endParaRPr lang="id-ID" dirty="0" smtClean="0"/>
          </a:p>
          <a:p>
            <a:endParaRPr lang="id-ID" dirty="0"/>
          </a:p>
          <a:p>
            <a:r>
              <a:rPr lang="id-ID" dirty="0" smtClean="0"/>
              <a:t>Untuk </a:t>
            </a:r>
            <a:r>
              <a:rPr lang="id-ID" dirty="0"/>
              <a:t>melakukan sinkronisasi dengan branch </a:t>
            </a:r>
            <a:r>
              <a:rPr lang="id-ID" dirty="0" smtClean="0"/>
              <a:t>master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id-ID" dirty="0"/>
              <a:t>git merge master</a:t>
            </a:r>
            <a:endParaRPr lang="id-ID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088" y="3171654"/>
            <a:ext cx="3905250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779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Merging</a:t>
            </a:r>
            <a:endParaRPr lang="id-ID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821410" y="1885655"/>
            <a:ext cx="5457825" cy="1419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410" y="3931917"/>
            <a:ext cx="3305175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439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28650" y="340963"/>
            <a:ext cx="7886700" cy="5836000"/>
          </a:xfrm>
        </p:spPr>
        <p:txBody>
          <a:bodyPr/>
          <a:lstStyle/>
          <a:p>
            <a:r>
              <a:rPr lang="id-ID" dirty="0"/>
              <a:t>Merge </a:t>
            </a:r>
            <a:r>
              <a:rPr lang="id-ID" dirty="0" smtClean="0"/>
              <a:t>Conflict</a:t>
            </a:r>
          </a:p>
          <a:p>
            <a:pPr lvl="1"/>
            <a:endParaRPr lang="id-ID" dirty="0"/>
          </a:p>
          <a:p>
            <a:endParaRPr lang="id-ID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7" y="945540"/>
            <a:ext cx="5457825" cy="1295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87" y="2240940"/>
            <a:ext cx="5448300" cy="2190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87" y="4461921"/>
            <a:ext cx="542925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37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Intro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50324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Git Stash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57200" y="1549832"/>
            <a:ext cx="8229600" cy="457633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sv-SE" dirty="0"/>
              <a:t>Menyimpan modifikasi yang belum kita </a:t>
            </a:r>
            <a:r>
              <a:rPr lang="sv-SE" b="1" i="1" dirty="0"/>
              <a:t>commit</a:t>
            </a:r>
            <a:r>
              <a:rPr lang="sv-SE" dirty="0"/>
              <a:t> ke dalam sebuah tempat penyimpanan sementara (</a:t>
            </a:r>
            <a:r>
              <a:rPr lang="sv-SE" b="1" i="1" dirty="0"/>
              <a:t>stash</a:t>
            </a:r>
            <a:r>
              <a:rPr lang="sv-SE" dirty="0" smtClean="0"/>
              <a:t>)</a:t>
            </a:r>
            <a:endParaRPr lang="id-ID" dirty="0" smtClean="0"/>
          </a:p>
          <a:p>
            <a:pPr marL="514350" indent="-514350">
              <a:buFont typeface="+mj-lt"/>
              <a:buAutoNum type="arabicPeriod"/>
            </a:pPr>
            <a:r>
              <a:rPr lang="id-ID" dirty="0"/>
              <a:t>Melakukan </a:t>
            </a:r>
            <a:r>
              <a:rPr lang="id-ID" b="1" i="1" dirty="0"/>
              <a:t>hard-reset</a:t>
            </a:r>
            <a:r>
              <a:rPr lang="id-ID" dirty="0"/>
              <a:t> terhadap </a:t>
            </a:r>
            <a:r>
              <a:rPr lang="id-ID" b="1" i="1" dirty="0"/>
              <a:t>working copy</a:t>
            </a:r>
            <a:r>
              <a:rPr lang="id-ID" dirty="0"/>
              <a:t> sehingga kita bisa berpindah </a:t>
            </a:r>
            <a:r>
              <a:rPr lang="id-ID" b="1" i="1" dirty="0" smtClean="0"/>
              <a:t>branch</a:t>
            </a:r>
          </a:p>
          <a:p>
            <a:pPr marL="514350" indent="-514350">
              <a:buFont typeface="+mj-lt"/>
              <a:buAutoNum type="arabicPeriod"/>
            </a:pPr>
            <a:endParaRPr lang="id-ID" b="1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561" y="4431813"/>
            <a:ext cx="5438775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064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77" y="475008"/>
            <a:ext cx="5438775" cy="8191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77" y="1526691"/>
            <a:ext cx="5448300" cy="8096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376" y="2568849"/>
            <a:ext cx="5438775" cy="1247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377" y="3929889"/>
            <a:ext cx="5448300" cy="971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375" y="5041208"/>
            <a:ext cx="5438775" cy="657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375" y="5878373"/>
            <a:ext cx="542925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37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Tagging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57200" y="1565330"/>
            <a:ext cx="8229600" cy="4560834"/>
          </a:xfrm>
        </p:spPr>
        <p:txBody>
          <a:bodyPr/>
          <a:lstStyle/>
          <a:p>
            <a:r>
              <a:rPr lang="id-ID" dirty="0" smtClean="0"/>
              <a:t>Sebagai penanda revisi-revisi penting seperti upload/deployment </a:t>
            </a:r>
            <a:r>
              <a:rPr lang="id-ID" dirty="0"/>
              <a:t>ke server, final release, beta </a:t>
            </a:r>
            <a:r>
              <a:rPr lang="id-ID" dirty="0" smtClean="0"/>
              <a:t>release</a:t>
            </a:r>
          </a:p>
          <a:p>
            <a:endParaRPr lang="id-ID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7" y="3115089"/>
            <a:ext cx="5457825" cy="1104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87" y="4354925"/>
            <a:ext cx="5457825" cy="800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87" y="5328478"/>
            <a:ext cx="544830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283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Shared Repository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42289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Bare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57200" y="1472339"/>
            <a:ext cx="8229600" cy="4653825"/>
          </a:xfrm>
        </p:spPr>
        <p:txBody>
          <a:bodyPr/>
          <a:lstStyle/>
          <a:p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repositori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i="1" dirty="0"/>
              <a:t>working </a:t>
            </a:r>
            <a:r>
              <a:rPr lang="en-US" i="1" dirty="0" smtClean="0"/>
              <a:t>directory</a:t>
            </a:r>
            <a:endParaRPr lang="id-ID" i="1" dirty="0" smtClean="0"/>
          </a:p>
          <a:p>
            <a:endParaRPr lang="id-ID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61" y="2565023"/>
            <a:ext cx="5476875" cy="1285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61" y="3875129"/>
            <a:ext cx="347662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94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98" y="342485"/>
            <a:ext cx="5448300" cy="8191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98" y="1188762"/>
            <a:ext cx="5438775" cy="5048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98" y="1707462"/>
            <a:ext cx="5457825" cy="1600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073" y="3307662"/>
            <a:ext cx="54483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91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28650" y="556591"/>
            <a:ext cx="7886700" cy="5620372"/>
          </a:xfrm>
        </p:spPr>
        <p:txBody>
          <a:bodyPr/>
          <a:lstStyle/>
          <a:p>
            <a:r>
              <a:rPr lang="id-ID" dirty="0"/>
              <a:t>Remote </a:t>
            </a:r>
            <a:r>
              <a:rPr lang="id-ID" dirty="0" smtClean="0"/>
              <a:t>Branch</a:t>
            </a:r>
          </a:p>
          <a:p>
            <a:endParaRPr lang="id-ID" dirty="0"/>
          </a:p>
          <a:p>
            <a:endParaRPr lang="id-ID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1340497"/>
            <a:ext cx="5438775" cy="666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2007247"/>
            <a:ext cx="5467350" cy="1009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637" y="3016897"/>
            <a:ext cx="546735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088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Tracking dan Non-tracking Branch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57200" y="1807092"/>
            <a:ext cx="8229600" cy="4319071"/>
          </a:xfrm>
        </p:spPr>
        <p:txBody>
          <a:bodyPr/>
          <a:lstStyle/>
          <a:p>
            <a:r>
              <a:rPr lang="id-ID" b="1" i="1" dirty="0"/>
              <a:t>Tracking branch</a:t>
            </a:r>
            <a:r>
              <a:rPr lang="id-ID" dirty="0"/>
              <a:t> adalah local branch yang memiliki referensi ke remote </a:t>
            </a:r>
            <a:r>
              <a:rPr lang="id-ID" dirty="0" smtClean="0"/>
              <a:t>branch</a:t>
            </a:r>
          </a:p>
          <a:p>
            <a:r>
              <a:rPr lang="id-ID" b="1" i="1" dirty="0" smtClean="0"/>
              <a:t>Non-tracking </a:t>
            </a:r>
            <a:r>
              <a:rPr lang="id-ID" b="1" i="1" dirty="0"/>
              <a:t>branch</a:t>
            </a:r>
            <a:r>
              <a:rPr lang="id-ID" dirty="0"/>
              <a:t> tidak memiliki hubungan dengan remote </a:t>
            </a:r>
            <a:r>
              <a:rPr lang="id-ID" dirty="0" smtClean="0"/>
              <a:t>branch</a:t>
            </a:r>
          </a:p>
          <a:p>
            <a:r>
              <a:rPr lang="id-ID" b="1" i="1" dirty="0" smtClean="0"/>
              <a:t>git </a:t>
            </a:r>
            <a:r>
              <a:rPr lang="id-ID" b="1" i="1" dirty="0"/>
              <a:t>pull</a:t>
            </a:r>
            <a:r>
              <a:rPr lang="id-ID" dirty="0"/>
              <a:t> &amp; </a:t>
            </a:r>
            <a:r>
              <a:rPr lang="id-ID" b="1" i="1" dirty="0"/>
              <a:t>git push</a:t>
            </a:r>
            <a:r>
              <a:rPr lang="id-ID" dirty="0"/>
              <a:t> dilakukan di tracking </a:t>
            </a:r>
            <a:r>
              <a:rPr lang="id-ID" dirty="0" smtClean="0"/>
              <a:t>branch</a:t>
            </a:r>
          </a:p>
          <a:p>
            <a:endParaRPr lang="id-ID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16" y="5164331"/>
            <a:ext cx="546735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69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Sinkronisasi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57200" y="1807092"/>
            <a:ext cx="8229600" cy="4319071"/>
          </a:xfrm>
        </p:spPr>
        <p:txBody>
          <a:bodyPr/>
          <a:lstStyle/>
          <a:p>
            <a:r>
              <a:rPr lang="id-ID" b="1" i="1" dirty="0" smtClean="0"/>
              <a:t>push</a:t>
            </a:r>
            <a:r>
              <a:rPr lang="id-ID" dirty="0" smtClean="0"/>
              <a:t> </a:t>
            </a:r>
            <a:r>
              <a:rPr lang="id-ID" dirty="0"/>
              <a:t>adalah proses untuk melakukan </a:t>
            </a:r>
            <a:r>
              <a:rPr lang="id-ID" i="1" dirty="0"/>
              <a:t>update</a:t>
            </a:r>
            <a:r>
              <a:rPr lang="id-ID" dirty="0"/>
              <a:t> database </a:t>
            </a:r>
            <a:r>
              <a:rPr lang="id-ID" i="1" dirty="0"/>
              <a:t>remote </a:t>
            </a:r>
            <a:r>
              <a:rPr lang="id-ID" i="1" dirty="0" smtClean="0"/>
              <a:t>repository</a:t>
            </a:r>
          </a:p>
          <a:p>
            <a:r>
              <a:rPr lang="id-ID" b="1" i="1" dirty="0"/>
              <a:t>pull</a:t>
            </a:r>
            <a:r>
              <a:rPr lang="id-ID" dirty="0"/>
              <a:t> mengunduh data dari remote repository dan menggabungkannya (</a:t>
            </a:r>
            <a:r>
              <a:rPr lang="id-ID" i="1" dirty="0"/>
              <a:t>merge</a:t>
            </a:r>
            <a:r>
              <a:rPr lang="id-ID" dirty="0"/>
              <a:t>) dengan repositori lokal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00" y="3600450"/>
            <a:ext cx="54483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03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4000" dirty="0"/>
              <a:t>Non </a:t>
            </a:r>
            <a:r>
              <a:rPr lang="id-ID" sz="4000" dirty="0" smtClean="0"/>
              <a:t>Fast-forward &amp; Merging </a:t>
            </a:r>
            <a:r>
              <a:rPr lang="id-ID" sz="4000" dirty="0"/>
              <a:t>Conflict</a:t>
            </a:r>
            <a:endParaRPr lang="id-ID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38175" y="1752681"/>
            <a:ext cx="5448300" cy="819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633599"/>
            <a:ext cx="5448300" cy="1447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4129915"/>
            <a:ext cx="5457825" cy="971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5194229"/>
            <a:ext cx="5448300" cy="371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50" y="5649775"/>
            <a:ext cx="54292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115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73" y="449331"/>
            <a:ext cx="3333750" cy="29908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232" y="1646375"/>
            <a:ext cx="3895725" cy="494347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2204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69" y="320743"/>
            <a:ext cx="5467350" cy="32480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11356"/>
          <a:stretch/>
        </p:blipFill>
        <p:spPr>
          <a:xfrm>
            <a:off x="274569" y="3767548"/>
            <a:ext cx="4111901" cy="13049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74" y="263471"/>
            <a:ext cx="8848452" cy="633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03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Git Hosting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26320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28650" y="556591"/>
            <a:ext cx="7886700" cy="5620372"/>
          </a:xfrm>
        </p:spPr>
        <p:txBody>
          <a:bodyPr/>
          <a:lstStyle/>
          <a:p>
            <a:r>
              <a:rPr lang="id-ID" dirty="0" smtClean="0"/>
              <a:t>Github</a:t>
            </a:r>
          </a:p>
          <a:p>
            <a:endParaRPr lang="id-ID" dirty="0" smtClean="0"/>
          </a:p>
          <a:p>
            <a:r>
              <a:rPr lang="id-ID" dirty="0" smtClean="0"/>
              <a:t>Bitbucket</a:t>
            </a:r>
          </a:p>
          <a:p>
            <a:endParaRPr lang="id-ID" dirty="0" smtClean="0"/>
          </a:p>
          <a:p>
            <a:r>
              <a:rPr lang="id-ID" dirty="0" smtClean="0"/>
              <a:t>Gitlab</a:t>
            </a:r>
          </a:p>
          <a:p>
            <a:endParaRPr lang="id-ID" dirty="0" smtClean="0"/>
          </a:p>
          <a:p>
            <a:r>
              <a:rPr lang="id-ID" dirty="0" smtClean="0"/>
              <a:t>SSH Key</a:t>
            </a:r>
          </a:p>
          <a:p>
            <a:pPr lvl="1"/>
            <a:r>
              <a:rPr lang="id-ID" dirty="0"/>
              <a:t>ssh-keygen -t </a:t>
            </a:r>
            <a:r>
              <a:rPr lang="id-ID" dirty="0" smtClean="0"/>
              <a:t>rsa</a:t>
            </a:r>
          </a:p>
          <a:p>
            <a:pPr lvl="2"/>
            <a:r>
              <a:rPr lang="id-ID" dirty="0" smtClean="0"/>
              <a:t>id_rsa</a:t>
            </a:r>
          </a:p>
          <a:p>
            <a:pPr lvl="2"/>
            <a:r>
              <a:rPr lang="id-ID" dirty="0"/>
              <a:t>id_rsa.pub</a:t>
            </a:r>
            <a:endParaRPr lang="id-ID" dirty="0" smtClean="0"/>
          </a:p>
          <a:p>
            <a:endParaRPr lang="id-ID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100" y="556591"/>
            <a:ext cx="352425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479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" y="0"/>
            <a:ext cx="6306457" cy="30153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814" y="982274"/>
            <a:ext cx="6989185" cy="33417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93"/>
          <a:stretch/>
        </p:blipFill>
        <p:spPr>
          <a:xfrm>
            <a:off x="21031" y="3598152"/>
            <a:ext cx="7077193" cy="325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1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61" y="291723"/>
            <a:ext cx="4657725" cy="2647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564" y="291723"/>
            <a:ext cx="2962275" cy="2114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61" y="3143008"/>
            <a:ext cx="4905375" cy="2028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5464" y="2939673"/>
            <a:ext cx="4905375" cy="2047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2162" y="4201735"/>
            <a:ext cx="409575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28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66219"/>
            <a:ext cx="7886700" cy="1325563"/>
          </a:xfrm>
        </p:spPr>
        <p:txBody>
          <a:bodyPr/>
          <a:lstStyle/>
          <a:p>
            <a:pPr algn="ctr"/>
            <a:r>
              <a:rPr lang="id-ID" dirty="0" smtClean="0"/>
              <a:t>~ Terima Kasih ~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31135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28650" y="1339850"/>
            <a:ext cx="7886700" cy="4150122"/>
          </a:xfrm>
        </p:spPr>
        <p:txBody>
          <a:bodyPr/>
          <a:lstStyle/>
          <a:p>
            <a:r>
              <a:rPr lang="id-ID" sz="2800" i="1" dirty="0" smtClean="0"/>
              <a:t>Version  Control</a:t>
            </a:r>
            <a:r>
              <a:rPr lang="id-ID" sz="2800" dirty="0" smtClean="0"/>
              <a:t>  atau  </a:t>
            </a:r>
            <a:r>
              <a:rPr lang="id-ID" sz="2800" i="1" dirty="0" smtClean="0"/>
              <a:t>Revision  Control</a:t>
            </a:r>
            <a:r>
              <a:rPr lang="id-ID" sz="2800" dirty="0" smtClean="0"/>
              <a:t>  adalah  sebuah  sistem  yang  merekam  perubahan (revisi) yang terjadi dari waktu ke waktu pada sebuah atau sekumpulan file sehingga dapat kembali  ke  revisi  tertentu  dengan  mudah</a:t>
            </a:r>
          </a:p>
          <a:p>
            <a:r>
              <a:rPr lang="id-ID" sz="2800" dirty="0" smtClean="0"/>
              <a:t>Tracking Changes</a:t>
            </a:r>
          </a:p>
          <a:p>
            <a:r>
              <a:rPr lang="id-ID" sz="2800" dirty="0" smtClean="0"/>
              <a:t>Sandboxing</a:t>
            </a:r>
          </a:p>
          <a:p>
            <a:r>
              <a:rPr lang="id-ID" sz="2800" dirty="0" smtClean="0"/>
              <a:t>Kolaborasi</a:t>
            </a:r>
          </a:p>
          <a:p>
            <a:r>
              <a:rPr lang="id-ID" sz="2800" dirty="0" smtClean="0"/>
              <a:t>Distributed VCS</a:t>
            </a:r>
            <a:endParaRPr lang="id-ID" sz="2800" dirty="0"/>
          </a:p>
        </p:txBody>
      </p:sp>
    </p:spTree>
    <p:extLst>
      <p:ext uri="{BB962C8B-B14F-4D97-AF65-F5344CB8AC3E}">
        <p14:creationId xmlns:p14="http://schemas.microsoft.com/office/powerpoint/2010/main" val="1406779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25" y="774915"/>
            <a:ext cx="3749182" cy="2694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317" y="3022169"/>
            <a:ext cx="4048747" cy="350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90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28650" y="927651"/>
            <a:ext cx="3886200" cy="5249311"/>
          </a:xfrm>
        </p:spPr>
        <p:txBody>
          <a:bodyPr>
            <a:normAutofit/>
          </a:bodyPr>
          <a:lstStyle/>
          <a:p>
            <a:r>
              <a:rPr lang="en-US" sz="3200" dirty="0"/>
              <a:t>Working directory</a:t>
            </a:r>
          </a:p>
          <a:p>
            <a:r>
              <a:rPr lang="en-US" sz="3200" dirty="0" err="1"/>
              <a:t>Repositori</a:t>
            </a:r>
            <a:endParaRPr lang="en-US" sz="3200" dirty="0"/>
          </a:p>
          <a:p>
            <a:r>
              <a:rPr lang="en-US" sz="3200" dirty="0"/>
              <a:t>Commit</a:t>
            </a:r>
          </a:p>
          <a:p>
            <a:r>
              <a:rPr lang="en-US" sz="3200" dirty="0"/>
              <a:t>Staging Index</a:t>
            </a:r>
          </a:p>
          <a:p>
            <a:r>
              <a:rPr lang="en-US" sz="3200" dirty="0"/>
              <a:t>Staged File</a:t>
            </a:r>
          </a:p>
          <a:p>
            <a:r>
              <a:rPr lang="en-US" sz="3200" dirty="0" err="1"/>
              <a:t>Unstaged</a:t>
            </a:r>
            <a:r>
              <a:rPr lang="en-US" sz="3200" dirty="0"/>
              <a:t> </a:t>
            </a:r>
            <a:r>
              <a:rPr lang="en-US" sz="3200" dirty="0" smtClean="0"/>
              <a:t>File</a:t>
            </a:r>
          </a:p>
          <a:p>
            <a:r>
              <a:rPr lang="en-US" sz="3200" dirty="0" smtClean="0"/>
              <a:t>Branch</a:t>
            </a:r>
          </a:p>
          <a:p>
            <a:endParaRPr lang="id-ID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idx="2"/>
          </p:nvPr>
        </p:nvSpPr>
        <p:spPr>
          <a:xfrm>
            <a:off x="4629150" y="927651"/>
            <a:ext cx="3886200" cy="5249311"/>
          </a:xfrm>
        </p:spPr>
        <p:txBody>
          <a:bodyPr>
            <a:normAutofit/>
          </a:bodyPr>
          <a:lstStyle/>
          <a:p>
            <a:r>
              <a:rPr lang="en-US" sz="3200" dirty="0"/>
              <a:t>Merge</a:t>
            </a:r>
          </a:p>
          <a:p>
            <a:r>
              <a:rPr lang="en-US" sz="3200" dirty="0"/>
              <a:t>Untracked File</a:t>
            </a:r>
          </a:p>
          <a:p>
            <a:r>
              <a:rPr lang="en-US" sz="3200" dirty="0"/>
              <a:t>Tracked File</a:t>
            </a:r>
          </a:p>
          <a:p>
            <a:r>
              <a:rPr lang="en-US" sz="3200" dirty="0"/>
              <a:t>HEAD</a:t>
            </a:r>
          </a:p>
          <a:p>
            <a:r>
              <a:rPr lang="en-US" sz="3200" dirty="0"/>
              <a:t>Push</a:t>
            </a:r>
          </a:p>
          <a:p>
            <a:r>
              <a:rPr lang="en-US" sz="3200" dirty="0" smtClean="0"/>
              <a:t>Fetch</a:t>
            </a:r>
            <a:endParaRPr lang="id-ID" sz="3200" dirty="0" smtClean="0"/>
          </a:p>
          <a:p>
            <a:r>
              <a:rPr lang="id-ID" sz="3200" dirty="0" smtClean="0"/>
              <a:t>Pull</a:t>
            </a:r>
            <a:endParaRPr lang="id-ID" sz="3200" dirty="0"/>
          </a:p>
        </p:txBody>
      </p:sp>
    </p:spTree>
    <p:extLst>
      <p:ext uri="{BB962C8B-B14F-4D97-AF65-F5344CB8AC3E}">
        <p14:creationId xmlns:p14="http://schemas.microsoft.com/office/powerpoint/2010/main" val="3731807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Instalasi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19619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28650" y="546265"/>
            <a:ext cx="7886700" cy="5630698"/>
          </a:xfrm>
        </p:spPr>
        <p:txBody>
          <a:bodyPr/>
          <a:lstStyle/>
          <a:p>
            <a:r>
              <a:rPr lang="id-ID" dirty="0" smtClean="0">
                <a:hlinkClick r:id="rId2"/>
              </a:rPr>
              <a:t>https://git-scm.com</a:t>
            </a:r>
            <a:endParaRPr lang="id-ID" dirty="0" smtClean="0"/>
          </a:p>
          <a:p>
            <a:r>
              <a:rPr lang="id-ID" dirty="0" smtClean="0"/>
              <a:t>TortoiseGit</a:t>
            </a:r>
          </a:p>
          <a:p>
            <a:r>
              <a:rPr lang="id-ID" dirty="0" smtClean="0"/>
              <a:t>SourceTree</a:t>
            </a:r>
            <a:endParaRPr lang="id-ID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218212"/>
            <a:ext cx="2886075" cy="3276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425" y="4142262"/>
            <a:ext cx="650557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483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emeBangsaCerdas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hemeBangsaCerdas" id="{F64EAF11-918F-435E-B5FE-C28E1886621A}" vid="{9EC9C11B-2176-48B8-AB0E-20A896BCE1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ThemeBangsaCerdas</Template>
  <TotalTime>309</TotalTime>
  <Words>440</Words>
  <Application>Microsoft Macintosh PowerPoint</Application>
  <PresentationFormat>On-screen Show (4:3)</PresentationFormat>
  <Paragraphs>161</Paragraphs>
  <Slides>45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47" baseType="lpstr">
      <vt:lpstr>ThemeBangsaCerdas</vt:lpstr>
      <vt:lpstr>Office Theme</vt:lpstr>
      <vt:lpstr>Git</vt:lpstr>
      <vt:lpstr>Bahasan Materi</vt:lpstr>
      <vt:lpstr>Intro</vt:lpstr>
      <vt:lpstr>PowerPoint Presentation</vt:lpstr>
      <vt:lpstr>PowerPoint Presentation</vt:lpstr>
      <vt:lpstr>PowerPoint Presentation</vt:lpstr>
      <vt:lpstr>PowerPoint Presentation</vt:lpstr>
      <vt:lpstr>Instalasi</vt:lpstr>
      <vt:lpstr>PowerPoint Presentation</vt:lpstr>
      <vt:lpstr>Konfigurasi</vt:lpstr>
      <vt:lpstr>Default Editor</vt:lpstr>
      <vt:lpstr>Perintah-perintah Dasar</vt:lpstr>
      <vt:lpstr>PowerPoint Presentation</vt:lpstr>
      <vt:lpstr>PowerPoint Presentation</vt:lpstr>
      <vt:lpstr>PowerPoint Presentation</vt:lpstr>
      <vt:lpstr>PowerPoint Presentation</vt:lpstr>
      <vt:lpstr>Menangani File</vt:lpstr>
      <vt:lpstr>PowerPoint Presentation</vt:lpstr>
      <vt:lpstr>PowerPoint Presentation</vt:lpstr>
      <vt:lpstr>Membatalkan Modifikasi</vt:lpstr>
      <vt:lpstr>PowerPoint Presentation</vt:lpstr>
      <vt:lpstr>PowerPoint Presentation</vt:lpstr>
      <vt:lpstr>Branching &amp; Merging</vt:lpstr>
      <vt:lpstr>PowerPoint Presentation</vt:lpstr>
      <vt:lpstr>Berpindah Branch</vt:lpstr>
      <vt:lpstr>PowerPoint Presentation</vt:lpstr>
      <vt:lpstr>Upstream Branch</vt:lpstr>
      <vt:lpstr>Merging</vt:lpstr>
      <vt:lpstr>PowerPoint Presentation</vt:lpstr>
      <vt:lpstr>Git Stash</vt:lpstr>
      <vt:lpstr>PowerPoint Presentation</vt:lpstr>
      <vt:lpstr>Tagging</vt:lpstr>
      <vt:lpstr>Shared Repository</vt:lpstr>
      <vt:lpstr>Bare Repository</vt:lpstr>
      <vt:lpstr>PowerPoint Presentation</vt:lpstr>
      <vt:lpstr>PowerPoint Presentation</vt:lpstr>
      <vt:lpstr>Tracking dan Non-tracking Branch</vt:lpstr>
      <vt:lpstr>Sinkronisasi</vt:lpstr>
      <vt:lpstr>Non Fast-forward &amp; Merging Conflict</vt:lpstr>
      <vt:lpstr>PowerPoint Presentation</vt:lpstr>
      <vt:lpstr>Git Hosting</vt:lpstr>
      <vt:lpstr>PowerPoint Presentation</vt:lpstr>
      <vt:lpstr>PowerPoint Presentation</vt:lpstr>
      <vt:lpstr>PowerPoint Presentation</vt:lpstr>
      <vt:lpstr>~ Terima Kasih ~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Trenggana</dc:creator>
  <cp:lastModifiedBy>Jupiter Zhuo</cp:lastModifiedBy>
  <cp:revision>101</cp:revision>
  <dcterms:created xsi:type="dcterms:W3CDTF">2017-01-22T08:44:06Z</dcterms:created>
  <dcterms:modified xsi:type="dcterms:W3CDTF">2017-01-24T11:32:15Z</dcterms:modified>
</cp:coreProperties>
</file>